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0693400" cy="7556500"/>
  <p:notesSz cx="10693400" cy="75565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A3"/>
    <a:srgbClr val="CC9900"/>
    <a:srgbClr val="FFFF99"/>
    <a:srgbClr val="B3EFD4"/>
    <a:srgbClr val="C0F2DB"/>
    <a:srgbClr val="B3FFB3"/>
    <a:srgbClr val="C9FFC9"/>
    <a:srgbClr val="E1FFE1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4" y="510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8110-8039-42B2-B987-4AC100CFF70E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08A4-8124-42E5-A682-8D4CCC34518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ECFA-7A36-4ACF-BE4F-5346BF14707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D203-8FB7-4E6F-9ED3-3032BD5FADD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47CD9-AB78-44DE-9C16-173A72DC3979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FD4E-AC4D-40A2-8638-74A467524DF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0F9E-C3D3-48F7-87F5-065055784905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63DF-C631-4BD3-9097-220F3614EF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861FB-7C73-4CF1-ACF2-8DF4A821D53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AE37-9C6F-48AE-A1A5-CD3548B8D7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3721-C093-44E0-9501-753C8F0AFCC9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00FB-E1E8-4C52-9EF2-46F7B30B2E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3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34988" y="1738313"/>
            <a:ext cx="9632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0138" y="7026275"/>
            <a:ext cx="3422650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26275"/>
            <a:ext cx="2462212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8EAC3-8F11-451A-AE75-49CC41A2D8D2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25" y="7026275"/>
            <a:ext cx="2462213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AE7EA-B6B9-4971-823F-7DAA427FC9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  <p:sldLayoutId id="2147483655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4"/>
          <p:cNvSpPr>
            <a:spLocks noChangeArrowheads="1"/>
          </p:cNvSpPr>
          <p:nvPr/>
        </p:nvSpPr>
        <p:spPr bwMode="auto">
          <a:xfrm>
            <a:off x="546100" y="730250"/>
            <a:ext cx="9166225" cy="6477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4" name="Rectangle 5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>
                <a:latin typeface="Arial" charset="0"/>
              </a:rPr>
              <a:t>Transgraniczne Centrum Logistyczne, cele i bariery</a:t>
            </a:r>
          </a:p>
        </p:txBody>
      </p:sp>
      <p:sp>
        <p:nvSpPr>
          <p:cNvPr id="8195" name="Rectangle 57"/>
          <p:cNvSpPr>
            <a:spLocks noChangeArrowheads="1"/>
          </p:cNvSpPr>
          <p:nvPr/>
        </p:nvSpPr>
        <p:spPr bwMode="auto">
          <a:xfrm>
            <a:off x="6261100" y="2330450"/>
            <a:ext cx="838200" cy="381000"/>
          </a:xfrm>
          <a:prstGeom prst="rect">
            <a:avLst/>
          </a:prstGeom>
          <a:solidFill>
            <a:srgbClr val="C0F2DB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196" name="Text Box 58"/>
          <p:cNvSpPr txBox="1">
            <a:spLocks noChangeArrowheads="1"/>
          </p:cNvSpPr>
          <p:nvPr/>
        </p:nvSpPr>
        <p:spPr bwMode="auto">
          <a:xfrm>
            <a:off x="5346700" y="1416050"/>
            <a:ext cx="1143000" cy="366713"/>
          </a:xfrm>
          <a:prstGeom prst="rect">
            <a:avLst/>
          </a:prstGeom>
          <a:solidFill>
            <a:srgbClr val="C0F2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Słubice</a:t>
            </a:r>
          </a:p>
        </p:txBody>
      </p:sp>
      <p:sp>
        <p:nvSpPr>
          <p:cNvPr id="8197" name="Text Box 59"/>
          <p:cNvSpPr txBox="1">
            <a:spLocks noChangeArrowheads="1"/>
          </p:cNvSpPr>
          <p:nvPr/>
        </p:nvSpPr>
        <p:spPr bwMode="auto">
          <a:xfrm>
            <a:off x="6184900" y="2254250"/>
            <a:ext cx="1143000" cy="641350"/>
          </a:xfrm>
          <a:prstGeom prst="rect">
            <a:avLst/>
          </a:prstGeom>
          <a:solidFill>
            <a:srgbClr val="C0F2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TTOC Świecko</a:t>
            </a:r>
          </a:p>
        </p:txBody>
      </p:sp>
      <p:sp>
        <p:nvSpPr>
          <p:cNvPr id="8198" name="Line 60"/>
          <p:cNvSpPr>
            <a:spLocks noChangeShapeType="1"/>
          </p:cNvSpPr>
          <p:nvPr/>
        </p:nvSpPr>
        <p:spPr bwMode="auto">
          <a:xfrm flipH="1" flipV="1">
            <a:off x="5575300" y="240665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199" name="Text Box 61"/>
          <p:cNvSpPr txBox="1">
            <a:spLocks noChangeArrowheads="1"/>
          </p:cNvSpPr>
          <p:nvPr/>
        </p:nvSpPr>
        <p:spPr bwMode="auto">
          <a:xfrm>
            <a:off x="3441700" y="1416050"/>
            <a:ext cx="1447800" cy="641350"/>
          </a:xfrm>
          <a:prstGeom prst="rect">
            <a:avLst/>
          </a:prstGeom>
          <a:solidFill>
            <a:srgbClr val="C0F2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Frankfurt Oder</a:t>
            </a:r>
          </a:p>
        </p:txBody>
      </p:sp>
      <p:sp>
        <p:nvSpPr>
          <p:cNvPr id="8200" name="Line 62"/>
          <p:cNvSpPr>
            <a:spLocks noChangeShapeType="1"/>
          </p:cNvSpPr>
          <p:nvPr/>
        </p:nvSpPr>
        <p:spPr bwMode="auto">
          <a:xfrm flipH="1">
            <a:off x="5194300" y="15684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201" name="Line 63"/>
          <p:cNvSpPr>
            <a:spLocks noChangeShapeType="1"/>
          </p:cNvSpPr>
          <p:nvPr/>
        </p:nvSpPr>
        <p:spPr bwMode="auto">
          <a:xfrm>
            <a:off x="4889500" y="17208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202" name="Text Box 64"/>
          <p:cNvSpPr txBox="1">
            <a:spLocks noChangeArrowheads="1"/>
          </p:cNvSpPr>
          <p:nvPr/>
        </p:nvSpPr>
        <p:spPr bwMode="auto">
          <a:xfrm>
            <a:off x="6794500" y="1492250"/>
            <a:ext cx="914400" cy="366713"/>
          </a:xfrm>
          <a:prstGeom prst="rect">
            <a:avLst/>
          </a:prstGeom>
          <a:solidFill>
            <a:srgbClr val="C0F2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Rzepin</a:t>
            </a:r>
          </a:p>
        </p:txBody>
      </p:sp>
      <p:sp>
        <p:nvSpPr>
          <p:cNvPr id="8203" name="Line 65"/>
          <p:cNvSpPr>
            <a:spLocks noChangeShapeType="1"/>
          </p:cNvSpPr>
          <p:nvPr/>
        </p:nvSpPr>
        <p:spPr bwMode="auto">
          <a:xfrm>
            <a:off x="7708900" y="164465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204" name="Text Box 66"/>
          <p:cNvSpPr txBox="1">
            <a:spLocks noChangeArrowheads="1"/>
          </p:cNvSpPr>
          <p:nvPr/>
        </p:nvSpPr>
        <p:spPr bwMode="auto">
          <a:xfrm>
            <a:off x="4965700" y="583565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8205" name="Text Box 67"/>
          <p:cNvSpPr txBox="1">
            <a:spLocks noChangeArrowheads="1"/>
          </p:cNvSpPr>
          <p:nvPr/>
        </p:nvSpPr>
        <p:spPr bwMode="auto">
          <a:xfrm>
            <a:off x="3898900" y="5988050"/>
            <a:ext cx="1981200" cy="779463"/>
          </a:xfrm>
          <a:prstGeom prst="rect">
            <a:avLst/>
          </a:prstGeom>
          <a:solidFill>
            <a:srgbClr val="C0F2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Eisenhuttenstadt</a:t>
            </a:r>
          </a:p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8206" name="Line 68"/>
          <p:cNvSpPr>
            <a:spLocks noChangeShapeType="1"/>
          </p:cNvSpPr>
          <p:nvPr/>
        </p:nvSpPr>
        <p:spPr bwMode="auto">
          <a:xfrm>
            <a:off x="5880100" y="61404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317500" y="1738313"/>
            <a:ext cx="9850438" cy="1595437"/>
          </a:xfrm>
        </p:spPr>
        <p:txBody>
          <a:bodyPr/>
          <a:lstStyle/>
          <a:p>
            <a:r>
              <a:rPr lang="pl-PL" smtClean="0"/>
              <a:t>       5. Możliwość wystawienia przez podmiot faktury np. za wykonanie drobnej usługi w </a:t>
            </a:r>
          </a:p>
          <a:p>
            <a:r>
              <a:rPr lang="pl-PL" smtClean="0"/>
              <a:t>            drugim kraju jak podmiot jest zarejestrowany podatkowo na warunkach podatkowych </a:t>
            </a:r>
          </a:p>
          <a:p>
            <a:r>
              <a:rPr lang="pl-PL" smtClean="0"/>
              <a:t>            kraju w którym jest zarejestrowana jego siedziba. Oczywiście w ramach TCL i dla </a:t>
            </a:r>
          </a:p>
          <a:p>
            <a:r>
              <a:rPr lang="pl-PL" smtClean="0"/>
              <a:t>            podmiotów tu zarejestrowanych.</a:t>
            </a:r>
          </a:p>
          <a:p>
            <a:endParaRPr lang="pl-PL" smtClean="0"/>
          </a:p>
        </p:txBody>
      </p:sp>
      <p:pic>
        <p:nvPicPr>
          <p:cNvPr id="17410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00" y="30924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val 25"/>
          <p:cNvSpPr>
            <a:spLocks noChangeArrowheads="1"/>
          </p:cNvSpPr>
          <p:nvPr/>
        </p:nvSpPr>
        <p:spPr bwMode="auto">
          <a:xfrm>
            <a:off x="2451100" y="1873250"/>
            <a:ext cx="4745038" cy="42148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18" name="Text Box 28"/>
          <p:cNvSpPr txBox="1">
            <a:spLocks noChangeArrowheads="1"/>
          </p:cNvSpPr>
          <p:nvPr/>
        </p:nvSpPr>
        <p:spPr bwMode="auto">
          <a:xfrm>
            <a:off x="5041900" y="2635250"/>
            <a:ext cx="1941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       </a:t>
            </a:r>
            <a:r>
              <a:rPr lang="pl-PL" sz="1200" b="1" u="sng"/>
              <a:t>Słubice</a:t>
            </a:r>
          </a:p>
        </p:txBody>
      </p:sp>
      <p:sp>
        <p:nvSpPr>
          <p:cNvPr id="9219" name="Line 7"/>
          <p:cNvSpPr>
            <a:spLocks noChangeShapeType="1"/>
          </p:cNvSpPr>
          <p:nvPr/>
        </p:nvSpPr>
        <p:spPr bwMode="auto">
          <a:xfrm>
            <a:off x="5041900" y="187325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3213100" y="2635250"/>
            <a:ext cx="1833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u="sng"/>
              <a:t>Frankfurt</a:t>
            </a:r>
            <a:r>
              <a:rPr lang="pl-PL" sz="1200" u="sng"/>
              <a:t> </a:t>
            </a:r>
            <a:r>
              <a:rPr lang="pl-PL" sz="1200" b="1" u="sng"/>
              <a:t>Oder</a:t>
            </a:r>
          </a:p>
        </p:txBody>
      </p:sp>
      <p:pic>
        <p:nvPicPr>
          <p:cNvPr id="9221" name="Picture 58" descr="poci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3092450"/>
            <a:ext cx="8620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0"/>
          <p:cNvSpPr txBox="1">
            <a:spLocks noChangeArrowheads="1"/>
          </p:cNvSpPr>
          <p:nvPr/>
        </p:nvSpPr>
        <p:spPr bwMode="auto">
          <a:xfrm>
            <a:off x="2603500" y="3854450"/>
            <a:ext cx="754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PCC</a:t>
            </a:r>
          </a:p>
        </p:txBody>
      </p:sp>
      <p:pic>
        <p:nvPicPr>
          <p:cNvPr id="9223" name="Picture 31" descr="magazy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7900" y="385445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38"/>
          <p:cNvSpPr txBox="1">
            <a:spLocks noChangeArrowheads="1"/>
          </p:cNvSpPr>
          <p:nvPr/>
        </p:nvSpPr>
        <p:spPr bwMode="auto">
          <a:xfrm>
            <a:off x="2832100" y="4540250"/>
            <a:ext cx="1617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Magazyn krajowy</a:t>
            </a:r>
          </a:p>
        </p:txBody>
      </p:sp>
      <p:pic>
        <p:nvPicPr>
          <p:cNvPr id="9225" name="Picture 29" descr="magazy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4768850"/>
            <a:ext cx="7000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34"/>
          <p:cNvSpPr txBox="1">
            <a:spLocks noChangeArrowheads="1"/>
          </p:cNvSpPr>
          <p:nvPr/>
        </p:nvSpPr>
        <p:spPr bwMode="auto">
          <a:xfrm>
            <a:off x="4051300" y="5530850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Skład celny</a:t>
            </a:r>
          </a:p>
        </p:txBody>
      </p:sp>
      <p:sp>
        <p:nvSpPr>
          <p:cNvPr id="9227" name="Oval 44"/>
          <p:cNvSpPr>
            <a:spLocks noChangeArrowheads="1"/>
          </p:cNvSpPr>
          <p:nvPr/>
        </p:nvSpPr>
        <p:spPr bwMode="auto">
          <a:xfrm>
            <a:off x="5575300" y="4845050"/>
            <a:ext cx="2209800" cy="1524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8" name="Text Box 48"/>
          <p:cNvSpPr txBox="1">
            <a:spLocks noChangeArrowheads="1"/>
          </p:cNvSpPr>
          <p:nvPr/>
        </p:nvSpPr>
        <p:spPr bwMode="auto">
          <a:xfrm>
            <a:off x="6108700" y="5073650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 u="sng"/>
              <a:t>TTOC Świecko</a:t>
            </a:r>
          </a:p>
        </p:txBody>
      </p:sp>
      <p:pic>
        <p:nvPicPr>
          <p:cNvPr id="9229" name="Picture 46" descr="magazy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900" y="5607050"/>
            <a:ext cx="7000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7" descr="magazy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5607050"/>
            <a:ext cx="700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 Box 36"/>
          <p:cNvSpPr txBox="1">
            <a:spLocks noChangeArrowheads="1"/>
          </p:cNvSpPr>
          <p:nvPr/>
        </p:nvSpPr>
        <p:spPr bwMode="auto">
          <a:xfrm>
            <a:off x="5727700" y="6140450"/>
            <a:ext cx="96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Skład celny</a:t>
            </a:r>
          </a:p>
        </p:txBody>
      </p:sp>
      <p:sp>
        <p:nvSpPr>
          <p:cNvPr id="9232" name="Text Box 53"/>
          <p:cNvSpPr txBox="1">
            <a:spLocks noChangeArrowheads="1"/>
          </p:cNvSpPr>
          <p:nvPr/>
        </p:nvSpPr>
        <p:spPr bwMode="auto">
          <a:xfrm>
            <a:off x="6718300" y="6140450"/>
            <a:ext cx="118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Magazyn krajowy</a:t>
            </a:r>
          </a:p>
        </p:txBody>
      </p:sp>
      <p:pic>
        <p:nvPicPr>
          <p:cNvPr id="9233" name="Picture 51" descr="zoll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0" y="492125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4" name="Oval 56"/>
          <p:cNvSpPr>
            <a:spLocks noChangeArrowheads="1"/>
          </p:cNvSpPr>
          <p:nvPr/>
        </p:nvSpPr>
        <p:spPr bwMode="auto">
          <a:xfrm>
            <a:off x="7023100" y="2330450"/>
            <a:ext cx="1676400" cy="1371600"/>
          </a:xfrm>
          <a:prstGeom prst="ellipse">
            <a:avLst/>
          </a:prstGeom>
          <a:solidFill>
            <a:srgbClr val="FFE7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35" name="Text Box 61"/>
          <p:cNvSpPr txBox="1">
            <a:spLocks noChangeArrowheads="1"/>
          </p:cNvSpPr>
          <p:nvPr/>
        </p:nvSpPr>
        <p:spPr bwMode="auto">
          <a:xfrm>
            <a:off x="6870700" y="2559050"/>
            <a:ext cx="1941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200" b="1"/>
              <a:t>Terminal kolejowy Rzepin</a:t>
            </a:r>
          </a:p>
        </p:txBody>
      </p:sp>
      <p:pic>
        <p:nvPicPr>
          <p:cNvPr id="9236" name="Picture 57" descr="poci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4100" y="309245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82" descr="pocia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51900" y="1492250"/>
            <a:ext cx="1154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88" descr="bar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7300" y="6673850"/>
            <a:ext cx="16176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 Box 84"/>
          <p:cNvSpPr txBox="1">
            <a:spLocks noChangeArrowheads="1"/>
          </p:cNvSpPr>
          <p:nvPr/>
        </p:nvSpPr>
        <p:spPr bwMode="auto">
          <a:xfrm>
            <a:off x="1612900" y="1035050"/>
            <a:ext cx="215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b="1" u="sng">
                <a:solidFill>
                  <a:srgbClr val="CC3300"/>
                </a:solidFill>
              </a:rPr>
              <a:t>Firma DE</a:t>
            </a:r>
          </a:p>
        </p:txBody>
      </p:sp>
      <p:sp>
        <p:nvSpPr>
          <p:cNvPr id="9240" name="Text Box 85"/>
          <p:cNvSpPr txBox="1">
            <a:spLocks noChangeArrowheads="1"/>
          </p:cNvSpPr>
          <p:nvPr/>
        </p:nvSpPr>
        <p:spPr bwMode="auto">
          <a:xfrm>
            <a:off x="6718300" y="1035050"/>
            <a:ext cx="172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b="1" u="sng">
                <a:solidFill>
                  <a:srgbClr val="CC3300"/>
                </a:solidFill>
              </a:rPr>
              <a:t>Firma PL</a:t>
            </a:r>
          </a:p>
        </p:txBody>
      </p:sp>
      <p:sp>
        <p:nvSpPr>
          <p:cNvPr id="9241" name="Text Box 80"/>
          <p:cNvSpPr txBox="1">
            <a:spLocks noChangeArrowheads="1"/>
          </p:cNvSpPr>
          <p:nvPr/>
        </p:nvSpPr>
        <p:spPr bwMode="auto">
          <a:xfrm>
            <a:off x="1155700" y="1644650"/>
            <a:ext cx="2049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Hamburg</a:t>
            </a:r>
          </a:p>
        </p:txBody>
      </p:sp>
      <p:sp>
        <p:nvSpPr>
          <p:cNvPr id="9242" name="Text Box 81"/>
          <p:cNvSpPr txBox="1">
            <a:spLocks noChangeArrowheads="1"/>
          </p:cNvSpPr>
          <p:nvPr/>
        </p:nvSpPr>
        <p:spPr bwMode="auto">
          <a:xfrm>
            <a:off x="88900" y="2254250"/>
            <a:ext cx="2327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Bremerhaven</a:t>
            </a:r>
          </a:p>
        </p:txBody>
      </p:sp>
      <p:sp>
        <p:nvSpPr>
          <p:cNvPr id="9243" name="Text Box 87"/>
          <p:cNvSpPr txBox="1">
            <a:spLocks noChangeArrowheads="1"/>
          </p:cNvSpPr>
          <p:nvPr/>
        </p:nvSpPr>
        <p:spPr bwMode="auto">
          <a:xfrm>
            <a:off x="2527300" y="6369050"/>
            <a:ext cx="2803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Eisenhuttenstadt</a:t>
            </a:r>
          </a:p>
        </p:txBody>
      </p:sp>
      <p:sp>
        <p:nvSpPr>
          <p:cNvPr id="9244" name="Line 78"/>
          <p:cNvSpPr>
            <a:spLocks noChangeShapeType="1"/>
          </p:cNvSpPr>
          <p:nvPr/>
        </p:nvSpPr>
        <p:spPr bwMode="auto">
          <a:xfrm>
            <a:off x="1689100" y="202565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45" name="Line 79"/>
          <p:cNvSpPr>
            <a:spLocks noChangeShapeType="1"/>
          </p:cNvSpPr>
          <p:nvPr/>
        </p:nvSpPr>
        <p:spPr bwMode="auto">
          <a:xfrm>
            <a:off x="622300" y="2711450"/>
            <a:ext cx="1509713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46" name="Line 79"/>
          <p:cNvSpPr>
            <a:spLocks noChangeShapeType="1"/>
          </p:cNvSpPr>
          <p:nvPr/>
        </p:nvSpPr>
        <p:spPr bwMode="auto">
          <a:xfrm flipH="1">
            <a:off x="3365500" y="5911850"/>
            <a:ext cx="90488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47" name="Line 79"/>
          <p:cNvSpPr>
            <a:spLocks noChangeShapeType="1"/>
          </p:cNvSpPr>
          <p:nvPr/>
        </p:nvSpPr>
        <p:spPr bwMode="auto">
          <a:xfrm flipV="1">
            <a:off x="546100" y="5378450"/>
            <a:ext cx="9001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48" name="Line 79"/>
          <p:cNvSpPr>
            <a:spLocks noChangeShapeType="1"/>
          </p:cNvSpPr>
          <p:nvPr/>
        </p:nvSpPr>
        <p:spPr bwMode="auto">
          <a:xfrm flipV="1">
            <a:off x="1460500" y="5033963"/>
            <a:ext cx="900113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49" name="Text Box 77"/>
          <p:cNvSpPr txBox="1">
            <a:spLocks noChangeArrowheads="1"/>
          </p:cNvSpPr>
          <p:nvPr/>
        </p:nvSpPr>
        <p:spPr bwMode="auto">
          <a:xfrm>
            <a:off x="1460500" y="4997450"/>
            <a:ext cx="1077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DE</a:t>
            </a:r>
          </a:p>
        </p:txBody>
      </p:sp>
      <p:sp>
        <p:nvSpPr>
          <p:cNvPr id="9250" name="Text Box 75"/>
          <p:cNvSpPr txBox="1">
            <a:spLocks noChangeArrowheads="1"/>
          </p:cNvSpPr>
          <p:nvPr/>
        </p:nvSpPr>
        <p:spPr bwMode="auto">
          <a:xfrm>
            <a:off x="469900" y="537845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FR</a:t>
            </a:r>
          </a:p>
        </p:txBody>
      </p:sp>
      <p:sp>
        <p:nvSpPr>
          <p:cNvPr id="9251" name="Text Box 73"/>
          <p:cNvSpPr txBox="1">
            <a:spLocks noChangeArrowheads="1"/>
          </p:cNvSpPr>
          <p:nvPr/>
        </p:nvSpPr>
        <p:spPr bwMode="auto">
          <a:xfrm>
            <a:off x="7180263" y="7062788"/>
            <a:ext cx="862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CZ</a:t>
            </a:r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8242300" y="6673850"/>
            <a:ext cx="1077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SK</a:t>
            </a:r>
          </a:p>
        </p:txBody>
      </p:sp>
      <p:sp>
        <p:nvSpPr>
          <p:cNvPr id="9253" name="Text Box 69"/>
          <p:cNvSpPr txBox="1">
            <a:spLocks noChangeArrowheads="1"/>
          </p:cNvSpPr>
          <p:nvPr/>
        </p:nvSpPr>
        <p:spPr bwMode="auto">
          <a:xfrm>
            <a:off x="8928100" y="5988050"/>
            <a:ext cx="1187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UA</a:t>
            </a:r>
          </a:p>
        </p:txBody>
      </p:sp>
      <p:sp>
        <p:nvSpPr>
          <p:cNvPr id="9254" name="Text Box 65"/>
          <p:cNvSpPr txBox="1">
            <a:spLocks noChangeArrowheads="1"/>
          </p:cNvSpPr>
          <p:nvPr/>
        </p:nvSpPr>
        <p:spPr bwMode="auto">
          <a:xfrm>
            <a:off x="9385300" y="484505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RUS</a:t>
            </a:r>
          </a:p>
        </p:txBody>
      </p:sp>
      <p:sp>
        <p:nvSpPr>
          <p:cNvPr id="9255" name="Text Box 64"/>
          <p:cNvSpPr txBox="1">
            <a:spLocks noChangeArrowheads="1"/>
          </p:cNvSpPr>
          <p:nvPr/>
        </p:nvSpPr>
        <p:spPr bwMode="auto">
          <a:xfrm>
            <a:off x="9461500" y="4464050"/>
            <a:ext cx="969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BY</a:t>
            </a:r>
          </a:p>
        </p:txBody>
      </p:sp>
      <p:sp>
        <p:nvSpPr>
          <p:cNvPr id="9256" name="Text Box 67"/>
          <p:cNvSpPr txBox="1">
            <a:spLocks noChangeArrowheads="1"/>
          </p:cNvSpPr>
          <p:nvPr/>
        </p:nvSpPr>
        <p:spPr bwMode="auto">
          <a:xfrm>
            <a:off x="8318500" y="2101850"/>
            <a:ext cx="755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CN</a:t>
            </a:r>
          </a:p>
        </p:txBody>
      </p:sp>
      <p:sp>
        <p:nvSpPr>
          <p:cNvPr id="9257" name="Line 79"/>
          <p:cNvSpPr>
            <a:spLocks noChangeShapeType="1"/>
          </p:cNvSpPr>
          <p:nvPr/>
        </p:nvSpPr>
        <p:spPr bwMode="auto">
          <a:xfrm flipV="1">
            <a:off x="8394700" y="217805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58" name="Line 79"/>
          <p:cNvSpPr>
            <a:spLocks noChangeShapeType="1"/>
          </p:cNvSpPr>
          <p:nvPr/>
        </p:nvSpPr>
        <p:spPr bwMode="auto">
          <a:xfrm flipV="1">
            <a:off x="9004300" y="47688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59" name="Line 79"/>
          <p:cNvSpPr>
            <a:spLocks noChangeShapeType="1"/>
          </p:cNvSpPr>
          <p:nvPr/>
        </p:nvSpPr>
        <p:spPr bwMode="auto">
          <a:xfrm>
            <a:off x="8242300" y="5911850"/>
            <a:ext cx="1509713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0" name="Line 79"/>
          <p:cNvSpPr>
            <a:spLocks noChangeShapeType="1"/>
          </p:cNvSpPr>
          <p:nvPr/>
        </p:nvSpPr>
        <p:spPr bwMode="auto">
          <a:xfrm>
            <a:off x="7708900" y="667385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1" name="Line 79"/>
          <p:cNvSpPr>
            <a:spLocks noChangeShapeType="1"/>
          </p:cNvSpPr>
          <p:nvPr/>
        </p:nvSpPr>
        <p:spPr bwMode="auto">
          <a:xfrm flipH="1">
            <a:off x="7175500" y="6826250"/>
            <a:ext cx="0" cy="525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2" name="Arc 54"/>
          <p:cNvSpPr>
            <a:spLocks/>
          </p:cNvSpPr>
          <p:nvPr/>
        </p:nvSpPr>
        <p:spPr bwMode="auto">
          <a:xfrm flipV="1">
            <a:off x="0" y="60325"/>
            <a:ext cx="1765300" cy="1651000"/>
          </a:xfrm>
          <a:custGeom>
            <a:avLst/>
            <a:gdLst>
              <a:gd name="T0" fmla="*/ 0 w 21600"/>
              <a:gd name="T1" fmla="*/ 0 h 22279"/>
              <a:gd name="T2" fmla="*/ 2147483647 w 21600"/>
              <a:gd name="T3" fmla="*/ 2147483647 h 22279"/>
              <a:gd name="T4" fmla="*/ 0 w 21600"/>
              <a:gd name="T5" fmla="*/ 2147483647 h 22279"/>
              <a:gd name="T6" fmla="*/ 0 60000 65536"/>
              <a:gd name="T7" fmla="*/ 0 60000 65536"/>
              <a:gd name="T8" fmla="*/ 0 60000 65536"/>
              <a:gd name="T9" fmla="*/ 0 w 21600"/>
              <a:gd name="T10" fmla="*/ 0 h 22279"/>
              <a:gd name="T11" fmla="*/ 21600 w 21600"/>
              <a:gd name="T12" fmla="*/ 22279 h 22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26"/>
                  <a:pt x="21596" y="22052"/>
                  <a:pt x="21589" y="22279"/>
                </a:cubicBezTo>
              </a:path>
              <a:path w="21600" h="222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26"/>
                  <a:pt x="21596" y="22052"/>
                  <a:pt x="21589" y="2227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63" name="Text Box 55"/>
          <p:cNvSpPr txBox="1">
            <a:spLocks noChangeArrowheads="1"/>
          </p:cNvSpPr>
          <p:nvPr/>
        </p:nvSpPr>
        <p:spPr bwMode="auto">
          <a:xfrm>
            <a:off x="165100" y="19685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CN</a:t>
            </a:r>
          </a:p>
        </p:txBody>
      </p:sp>
      <p:sp>
        <p:nvSpPr>
          <p:cNvPr id="9264" name="AutoShape 57" descr="Znalezione obrazy dla zapytania KONTENEROWIEC"/>
          <p:cNvSpPr>
            <a:spLocks noChangeAspect="1" noChangeArrowheads="1"/>
          </p:cNvSpPr>
          <p:nvPr/>
        </p:nvSpPr>
        <p:spPr bwMode="auto">
          <a:xfrm>
            <a:off x="5197475" y="3629025"/>
            <a:ext cx="3000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9265" name="Picture 58" descr="indeks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5100" y="577850"/>
            <a:ext cx="1066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6" name="Line 78"/>
          <p:cNvSpPr>
            <a:spLocks noChangeShapeType="1"/>
          </p:cNvSpPr>
          <p:nvPr/>
        </p:nvSpPr>
        <p:spPr bwMode="auto">
          <a:xfrm>
            <a:off x="393700" y="36258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7" name="Line 78"/>
          <p:cNvSpPr>
            <a:spLocks noChangeShapeType="1"/>
          </p:cNvSpPr>
          <p:nvPr/>
        </p:nvSpPr>
        <p:spPr bwMode="auto">
          <a:xfrm>
            <a:off x="1231900" y="36258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8" name="Line 78"/>
          <p:cNvSpPr>
            <a:spLocks noChangeShapeType="1"/>
          </p:cNvSpPr>
          <p:nvPr/>
        </p:nvSpPr>
        <p:spPr bwMode="auto">
          <a:xfrm flipV="1">
            <a:off x="393700" y="4235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69" name="Line 78"/>
          <p:cNvSpPr>
            <a:spLocks noChangeShapeType="1"/>
          </p:cNvSpPr>
          <p:nvPr/>
        </p:nvSpPr>
        <p:spPr bwMode="auto">
          <a:xfrm flipV="1">
            <a:off x="1231900" y="42354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0" name="Text Box 64"/>
          <p:cNvSpPr txBox="1">
            <a:spLocks noChangeArrowheads="1"/>
          </p:cNvSpPr>
          <p:nvPr/>
        </p:nvSpPr>
        <p:spPr bwMode="auto">
          <a:xfrm>
            <a:off x="393700" y="33210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    NL</a:t>
            </a:r>
          </a:p>
        </p:txBody>
      </p:sp>
      <p:sp>
        <p:nvSpPr>
          <p:cNvPr id="9271" name="Text Box 65"/>
          <p:cNvSpPr txBox="1">
            <a:spLocks noChangeArrowheads="1"/>
          </p:cNvSpPr>
          <p:nvPr/>
        </p:nvSpPr>
        <p:spPr bwMode="auto">
          <a:xfrm>
            <a:off x="1308100" y="33210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    DE</a:t>
            </a:r>
          </a:p>
        </p:txBody>
      </p:sp>
      <p:sp>
        <p:nvSpPr>
          <p:cNvPr id="9272" name="Text Box 66"/>
          <p:cNvSpPr txBox="1">
            <a:spLocks noChangeArrowheads="1"/>
          </p:cNvSpPr>
          <p:nvPr/>
        </p:nvSpPr>
        <p:spPr bwMode="auto">
          <a:xfrm>
            <a:off x="393700" y="39306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    BE</a:t>
            </a:r>
          </a:p>
        </p:txBody>
      </p:sp>
      <p:sp>
        <p:nvSpPr>
          <p:cNvPr id="9273" name="Text Box 67"/>
          <p:cNvSpPr txBox="1">
            <a:spLocks noChangeArrowheads="1"/>
          </p:cNvSpPr>
          <p:nvPr/>
        </p:nvSpPr>
        <p:spPr bwMode="auto">
          <a:xfrm>
            <a:off x="1231900" y="39306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b="1"/>
              <a:t>    DE</a:t>
            </a:r>
          </a:p>
        </p:txBody>
      </p:sp>
      <p:sp>
        <p:nvSpPr>
          <p:cNvPr id="9274" name="Line 79"/>
          <p:cNvSpPr>
            <a:spLocks noChangeShapeType="1"/>
          </p:cNvSpPr>
          <p:nvPr/>
        </p:nvSpPr>
        <p:spPr bwMode="auto">
          <a:xfrm flipH="1">
            <a:off x="6184900" y="5988050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5" name="Line 79"/>
          <p:cNvSpPr>
            <a:spLocks noChangeShapeType="1"/>
          </p:cNvSpPr>
          <p:nvPr/>
        </p:nvSpPr>
        <p:spPr bwMode="auto">
          <a:xfrm flipH="1">
            <a:off x="7099300" y="5988050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6" name="Line 79"/>
          <p:cNvSpPr>
            <a:spLocks noChangeShapeType="1"/>
          </p:cNvSpPr>
          <p:nvPr/>
        </p:nvSpPr>
        <p:spPr bwMode="auto">
          <a:xfrm>
            <a:off x="1322388" y="1263650"/>
            <a:ext cx="21431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7" name="Line 79"/>
          <p:cNvSpPr>
            <a:spLocks noChangeShapeType="1"/>
          </p:cNvSpPr>
          <p:nvPr/>
        </p:nvSpPr>
        <p:spPr bwMode="auto">
          <a:xfrm flipH="1">
            <a:off x="2908300" y="3702050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8" name="Line 79"/>
          <p:cNvSpPr>
            <a:spLocks noChangeShapeType="1"/>
          </p:cNvSpPr>
          <p:nvPr/>
        </p:nvSpPr>
        <p:spPr bwMode="auto">
          <a:xfrm flipH="1">
            <a:off x="3746500" y="4387850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279" name="Line 79"/>
          <p:cNvSpPr>
            <a:spLocks noChangeShapeType="1"/>
          </p:cNvSpPr>
          <p:nvPr/>
        </p:nvSpPr>
        <p:spPr bwMode="auto">
          <a:xfrm flipH="1">
            <a:off x="4584700" y="5454650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/>
          </p:cNvSpPr>
          <p:nvPr>
            <p:ph type="title" idx="4294967295"/>
          </p:nvPr>
        </p:nvSpPr>
        <p:spPr>
          <a:xfrm>
            <a:off x="165100" y="1949450"/>
            <a:ext cx="9632950" cy="365125"/>
          </a:xfrm>
        </p:spPr>
        <p:txBody>
          <a:bodyPr/>
          <a:lstStyle/>
          <a:p>
            <a:r>
              <a:rPr lang="pl-PL" sz="2400" b="1" smtClean="0"/>
              <a:t>CEL TCL</a:t>
            </a:r>
            <a:endParaRPr lang="pl-PL" sz="2400" smtClean="0"/>
          </a:p>
        </p:txBody>
      </p:sp>
      <p:pic>
        <p:nvPicPr>
          <p:cNvPr id="10242" name="Picture 4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27114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4"/>
          <p:cNvSpPr txBox="1">
            <a:spLocks noChangeArrowheads="1"/>
          </p:cNvSpPr>
          <p:nvPr/>
        </p:nvSpPr>
        <p:spPr bwMode="auto">
          <a:xfrm>
            <a:off x="393700" y="1568450"/>
            <a:ext cx="9067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l-PL"/>
              <a:t>Podmiot zarejestrowany na terytorium TCL operuje na tym obszarze bez ograniczeń kraju drugiego w ramach zarządzania swoimi strukturami zasobami ludzkimi, organizacją pracy, transportem, logistyką, produkcją, dystrybucją itd. W zależności od potrzeb dowolnie dysponuje wszelkimi zasobami firmy na terenie TCL zgodnie z ustalonymi zasadami funkcjonowania TCL.</a:t>
            </a:r>
          </a:p>
          <a:p>
            <a:pPr marL="342900" indent="-342900">
              <a:spcBef>
                <a:spcPct val="50000"/>
              </a:spcBef>
            </a:pPr>
            <a:endParaRPr lang="pl-PL"/>
          </a:p>
        </p:txBody>
      </p:sp>
      <p:pic>
        <p:nvPicPr>
          <p:cNvPr id="11266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33972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0" y="2101850"/>
            <a:ext cx="9632950" cy="274638"/>
          </a:xfrm>
        </p:spPr>
        <p:txBody>
          <a:bodyPr/>
          <a:lstStyle/>
          <a:p>
            <a:r>
              <a:rPr lang="pl-PL" b="1" smtClean="0"/>
              <a:t>BARIERY W OSIĄGNIĘCIU CELU</a:t>
            </a:r>
            <a:r>
              <a:rPr lang="pl-PL" smtClean="0"/>
              <a:t> 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17500" y="1644650"/>
            <a:ext cx="9632950" cy="274638"/>
          </a:xfrm>
        </p:spPr>
        <p:txBody>
          <a:bodyPr/>
          <a:lstStyle/>
          <a:p>
            <a:pPr marL="342900" indent="-342900" algn="just"/>
            <a:r>
              <a:rPr lang="pl-PL" smtClean="0"/>
              <a:t> </a:t>
            </a:r>
          </a:p>
        </p:txBody>
      </p:sp>
      <p:pic>
        <p:nvPicPr>
          <p:cNvPr id="12291" name="Picture 4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30162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393700" y="806450"/>
            <a:ext cx="9163050" cy="3906838"/>
          </a:xfrm>
        </p:spPr>
        <p:txBody>
          <a:bodyPr/>
          <a:lstStyle/>
          <a:p>
            <a:pPr marL="342900" indent="-342900" algn="just">
              <a:buFontTx/>
              <a:buAutoNum type="arabicPeriod"/>
            </a:pPr>
            <a:r>
              <a:rPr lang="pl-PL" smtClean="0"/>
              <a:t>Firma Polska zarejestrowana na obszarze TCL importująca towar np. z portu Rotterdam na </a:t>
            </a:r>
          </a:p>
          <a:p>
            <a:pPr marL="342900" indent="-342900" algn="just"/>
            <a:r>
              <a:rPr lang="pl-PL" smtClean="0"/>
              <a:t>       Ukrainę w celu osiągnięcia optymalnych warunków transportu zamówi transport o masie </a:t>
            </a:r>
          </a:p>
          <a:p>
            <a:pPr marL="342900" indent="-342900" algn="just"/>
            <a:r>
              <a:rPr lang="pl-PL" smtClean="0"/>
              <a:t>       całkowitej 42 tony (zgodny z prawem transportowym  dla Holandii i Niemiec) </a:t>
            </a:r>
          </a:p>
          <a:p>
            <a:pPr marL="342900" indent="-342900" algn="just"/>
            <a:r>
              <a:rPr lang="pl-PL" smtClean="0"/>
              <a:t>       z destynacją Świecko. </a:t>
            </a:r>
          </a:p>
          <a:p>
            <a:pPr marL="342900" indent="-342900" algn="just"/>
            <a:r>
              <a:rPr lang="pl-PL" smtClean="0"/>
              <a:t>       Na terminalu w Świecku dokona częściowego odładunku w magazynie i będzie kontynuować </a:t>
            </a:r>
          </a:p>
          <a:p>
            <a:pPr marL="342900" indent="-342900" algn="just"/>
            <a:r>
              <a:rPr lang="pl-PL" smtClean="0"/>
              <a:t>       dalszy   transport na Ukrainę zestawem transportowym o masie całkowitej 38 ton zgodnie</a:t>
            </a:r>
          </a:p>
          <a:p>
            <a:pPr marL="342900" indent="-342900" algn="just"/>
            <a:r>
              <a:rPr lang="pl-PL" smtClean="0"/>
              <a:t>       z prawem transportowym Ukrainy. </a:t>
            </a:r>
          </a:p>
          <a:p>
            <a:pPr marL="342900" indent="-342900" algn="just"/>
            <a:r>
              <a:rPr lang="pl-PL" smtClean="0"/>
              <a:t>       W momencie przekroczenia granicy w Świecku, zatrzymany przez polskie służby graniczne </a:t>
            </a:r>
          </a:p>
          <a:p>
            <a:pPr marL="342900" indent="-342900" algn="just"/>
            <a:r>
              <a:rPr lang="pl-PL" smtClean="0"/>
              <a:t>       czy transportu drogowego natychmiast zastanie ukarany za przeciążenie pojazdu pomimo, </a:t>
            </a:r>
          </a:p>
          <a:p>
            <a:pPr marL="342900" indent="-342900" algn="just"/>
            <a:r>
              <a:rPr lang="pl-PL" smtClean="0"/>
              <a:t>       że jedzie tylko około 5 km do magazynu. To pierwszy z problemów do uregulowania</a:t>
            </a:r>
          </a:p>
          <a:p>
            <a:pPr marL="342900" indent="-342900" algn="just"/>
            <a:r>
              <a:rPr lang="pl-PL" smtClean="0"/>
              <a:t>       w zakresie  funkcjonowania TCL.</a:t>
            </a:r>
          </a:p>
          <a:p>
            <a:pPr marL="342900" indent="-342900"/>
            <a:endParaRPr lang="pl-PL" smtClean="0"/>
          </a:p>
        </p:txBody>
      </p:sp>
      <p:pic>
        <p:nvPicPr>
          <p:cNvPr id="13314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4464050"/>
            <a:ext cx="44196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165100" y="958850"/>
            <a:ext cx="10002838" cy="2586038"/>
          </a:xfrm>
        </p:spPr>
        <p:txBody>
          <a:bodyPr/>
          <a:lstStyle/>
          <a:p>
            <a:r>
              <a:rPr lang="pl-PL" smtClean="0"/>
              <a:t>     2.   Kolejna bardzo ważna kwestia o podobnych parametrach to zezwolenia transportowe.</a:t>
            </a:r>
          </a:p>
          <a:p>
            <a:r>
              <a:rPr lang="pl-PL" smtClean="0"/>
              <a:t>            Jeśli podmiot polski zarejestrowany na obszarze TCL wynajmie firmę transportową z  </a:t>
            </a:r>
          </a:p>
          <a:p>
            <a:r>
              <a:rPr lang="pl-PL" smtClean="0"/>
              <a:t>            Rosji do przetransportowania zakupionego tam towaru to firma co do zasady </a:t>
            </a:r>
          </a:p>
          <a:p>
            <a:r>
              <a:rPr lang="pl-PL" smtClean="0"/>
              <a:t>            wykorzysta zezwolenie transportowe na Polskę. Jednak jeśli zleceniodawca zlecił </a:t>
            </a:r>
          </a:p>
          <a:p>
            <a:r>
              <a:rPr lang="pl-PL" smtClean="0"/>
              <a:t>            transport kontenera do FF/O do przeładunku na kolej to kierowca przekraczający </a:t>
            </a:r>
          </a:p>
          <a:p>
            <a:r>
              <a:rPr lang="pl-PL" smtClean="0"/>
              <a:t>            granicę we FF/O po zatrzymaniu przez analogiczne służby jak w Polsce zostanie </a:t>
            </a:r>
          </a:p>
          <a:p>
            <a:r>
              <a:rPr lang="pl-PL" smtClean="0"/>
              <a:t>            natychmiast ukarany za brak odpowiedniego zezwolenia transportowego.</a:t>
            </a:r>
          </a:p>
          <a:p>
            <a:endParaRPr lang="pl-PL" smtClean="0"/>
          </a:p>
        </p:txBody>
      </p:sp>
      <p:pic>
        <p:nvPicPr>
          <p:cNvPr id="14338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33210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546100" y="1187450"/>
            <a:ext cx="9632950" cy="1925638"/>
          </a:xfrm>
        </p:spPr>
        <p:txBody>
          <a:bodyPr/>
          <a:lstStyle/>
          <a:p>
            <a:r>
              <a:rPr lang="pl-PL" smtClean="0"/>
              <a:t>3.  Pobranie kontenera we FF/O na terminalu kolejowym i przewiezienie go do Świecka </a:t>
            </a:r>
          </a:p>
          <a:p>
            <a:r>
              <a:rPr lang="pl-PL" smtClean="0"/>
              <a:t>      celem oclenia i kontynuowania dalszej podróży oczywiście przez podmiot </a:t>
            </a:r>
          </a:p>
          <a:p>
            <a:r>
              <a:rPr lang="pl-PL" smtClean="0"/>
              <a:t>      zarejestrowany na obszarze TCL, podlega opłaceniu stawki minimalnej dla </a:t>
            </a:r>
          </a:p>
          <a:p>
            <a:r>
              <a:rPr lang="pl-PL" smtClean="0"/>
              <a:t>      przewoźnika 7EUR/h , co nie stanowi problemu poniesienia tych kosztów lecz </a:t>
            </a:r>
          </a:p>
          <a:p>
            <a:r>
              <a:rPr lang="pl-PL" smtClean="0"/>
              <a:t>      niepotrzebnych formalności. </a:t>
            </a:r>
          </a:p>
          <a:p>
            <a:endParaRPr lang="pl-PL" smtClean="0"/>
          </a:p>
        </p:txBody>
      </p:sp>
      <p:pic>
        <p:nvPicPr>
          <p:cNvPr id="15362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29400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>
          <a:xfrm>
            <a:off x="317500" y="1263650"/>
            <a:ext cx="9850438" cy="2255838"/>
          </a:xfrm>
        </p:spPr>
        <p:txBody>
          <a:bodyPr/>
          <a:lstStyle/>
          <a:p>
            <a:r>
              <a:rPr lang="pl-PL" smtClean="0"/>
              <a:t>      4.  Możliwość wykorzystywania swoich pracowników np. do celów nadzoru lub </a:t>
            </a:r>
          </a:p>
          <a:p>
            <a:r>
              <a:rPr lang="pl-PL" smtClean="0"/>
              <a:t>            wykonania przeładunków towarów firmy zarejestrowanej na obszarze TCL na </a:t>
            </a:r>
          </a:p>
          <a:p>
            <a:r>
              <a:rPr lang="pl-PL" smtClean="0"/>
              <a:t>            niezmiennych warunkach swojej firmy. Przykładem jest ciągła praca pracownika </a:t>
            </a:r>
          </a:p>
          <a:p>
            <a:r>
              <a:rPr lang="pl-PL" smtClean="0"/>
              <a:t>            niemieckiego na terminalu w Świecku bez konieczności ponoszenia dodatkowych </a:t>
            </a:r>
          </a:p>
          <a:p>
            <a:r>
              <a:rPr lang="pl-PL" smtClean="0"/>
              <a:t>            kosztów z tytułu pracy poza granicami swojego kraju (dieta) , gdzie Polski </a:t>
            </a:r>
          </a:p>
          <a:p>
            <a:r>
              <a:rPr lang="pl-PL" smtClean="0"/>
              <a:t>            pracodawca zmuszony jest taką dietę zapłacić.</a:t>
            </a:r>
          </a:p>
          <a:p>
            <a:endParaRPr lang="pl-PL" smtClean="0"/>
          </a:p>
        </p:txBody>
      </p:sp>
      <p:pic>
        <p:nvPicPr>
          <p:cNvPr id="16386" name="Picture 3" descr="Do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3473450"/>
            <a:ext cx="50895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413</Words>
  <Application>Microsoft Office PowerPoint</Application>
  <PresentationFormat>Niestandardowy</PresentationFormat>
  <Paragraphs>70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Office Theme</vt:lpstr>
      <vt:lpstr>Transgraniczne Centrum Logistyczne, cele i bariery</vt:lpstr>
      <vt:lpstr>Slajd 2</vt:lpstr>
      <vt:lpstr>CEL TCL</vt:lpstr>
      <vt:lpstr>Slajd 4</vt:lpstr>
      <vt:lpstr>BARIERY W OSIĄGNIĘCIU CELU 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https://www.google.pl/maps/dir/S%C5%82ubice/Frankfurt+nad+Odr%C</dc:title>
  <dc:creator>PIOTR-</dc:creator>
  <cp:lastModifiedBy>PIOTR-</cp:lastModifiedBy>
  <cp:revision>20</cp:revision>
  <dcterms:created xsi:type="dcterms:W3CDTF">2015-10-24T14:14:35Z</dcterms:created>
  <dcterms:modified xsi:type="dcterms:W3CDTF">2016-01-18T13:54:23Z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2015-10-24T00:00:00Z</vt:filetime>
  </property>
</Properties>
</file>